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7"/>
  </p:notesMasterIdLst>
  <p:handoutMasterIdLst>
    <p:handoutMasterId r:id="rId18"/>
  </p:handoutMasterIdLst>
  <p:sldIdLst>
    <p:sldId id="256" r:id="rId2"/>
    <p:sldId id="275" r:id="rId3"/>
    <p:sldId id="276" r:id="rId4"/>
    <p:sldId id="286" r:id="rId5"/>
    <p:sldId id="278" r:id="rId6"/>
    <p:sldId id="291" r:id="rId7"/>
    <p:sldId id="279" r:id="rId8"/>
    <p:sldId id="292" r:id="rId9"/>
    <p:sldId id="294" r:id="rId10"/>
    <p:sldId id="296" r:id="rId11"/>
    <p:sldId id="293" r:id="rId12"/>
    <p:sldId id="297" r:id="rId13"/>
    <p:sldId id="298" r:id="rId14"/>
    <p:sldId id="290" r:id="rId15"/>
    <p:sldId id="28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0"/>
    <p:restoredTop sz="94626"/>
  </p:normalViewPr>
  <p:slideViewPr>
    <p:cSldViewPr snapToGrid="0">
      <p:cViewPr varScale="1">
        <p:scale>
          <a:sx n="67" d="100"/>
          <a:sy n="67" d="100"/>
        </p:scale>
        <p:origin x="1062" y="7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3/3/2025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‹Nº›</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3/3/2025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‹Nº›</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dirty="0"/>
          </a:p>
        </p:txBody>
      </p:sp>
    </p:spTree>
    <p:extLst>
      <p:ext uri="{BB962C8B-B14F-4D97-AF65-F5344CB8AC3E}">
        <p14:creationId xmlns:p14="http://schemas.microsoft.com/office/powerpoint/2010/main" val="42728283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s-MX" noProof="0" dirty="0"/>
              <a:t>Conceptos</a:t>
            </a:r>
            <a:br>
              <a:rPr lang="es-MX" noProof="0" dirty="0"/>
            </a:br>
            <a:r>
              <a:rPr lang="es-MX" noProof="0" dirty="0"/>
              <a:t>básicos</a:t>
            </a:r>
            <a:br>
              <a:rPr lang="es-MX" noProof="0" dirty="0"/>
            </a:br>
            <a:r>
              <a:rPr lang="es-MX" noProof="0" dirty="0"/>
              <a:t>scrum</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s-MX" noProof="0" dirty="0"/>
              <a:t>pablo </a:t>
            </a:r>
            <a:r>
              <a:rPr lang="es-MX" noProof="0" dirty="0" err="1"/>
              <a:t>perez</a:t>
            </a:r>
            <a:endParaRPr lang="es-MX" noProof="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4B6723-C1DF-792D-7095-30A3E9F081C0}"/>
              </a:ext>
            </a:extLst>
          </p:cNvPr>
          <p:cNvSpPr>
            <a:spLocks noGrp="1"/>
          </p:cNvSpPr>
          <p:nvPr>
            <p:ph type="title"/>
          </p:nvPr>
        </p:nvSpPr>
        <p:spPr/>
        <p:txBody>
          <a:bodyPr/>
          <a:lstStyle/>
          <a:p>
            <a:endParaRPr lang="es-MX"/>
          </a:p>
        </p:txBody>
      </p:sp>
      <p:sp>
        <p:nvSpPr>
          <p:cNvPr id="3" name="Subtítulo 2">
            <a:extLst>
              <a:ext uri="{FF2B5EF4-FFF2-40B4-BE49-F238E27FC236}">
                <a16:creationId xmlns:a16="http://schemas.microsoft.com/office/drawing/2014/main" id="{EE94DD0E-7C87-9A93-884E-6ADFB552E645}"/>
              </a:ext>
            </a:extLst>
          </p:cNvPr>
          <p:cNvSpPr>
            <a:spLocks noGrp="1"/>
          </p:cNvSpPr>
          <p:nvPr>
            <p:ph type="subTitle" idx="1"/>
          </p:nvPr>
        </p:nvSpPr>
        <p:spPr/>
        <p:txBody>
          <a:bodyPr/>
          <a:lstStyle/>
          <a:p>
            <a:endParaRPr lang="es-MX"/>
          </a:p>
        </p:txBody>
      </p:sp>
      <p:sp>
        <p:nvSpPr>
          <p:cNvPr id="4" name="Marcador de pie de página 3">
            <a:extLst>
              <a:ext uri="{FF2B5EF4-FFF2-40B4-BE49-F238E27FC236}">
                <a16:creationId xmlns:a16="http://schemas.microsoft.com/office/drawing/2014/main" id="{B65A2657-1E8C-EFBE-C987-6D147926F2B3}"/>
              </a:ext>
            </a:extLst>
          </p:cNvPr>
          <p:cNvSpPr>
            <a:spLocks noGrp="1"/>
          </p:cNvSpPr>
          <p:nvPr>
            <p:ph type="ftr" sz="quarter" idx="10"/>
          </p:nvPr>
        </p:nvSpPr>
        <p:spPr/>
        <p:txBody>
          <a:bodyPr/>
          <a:lstStyle/>
          <a:p>
            <a:r>
              <a:rPr lang="en-US"/>
              <a:t>Presentation Title</a:t>
            </a:r>
            <a:endParaRPr lang="en-US" dirty="0"/>
          </a:p>
        </p:txBody>
      </p:sp>
      <p:sp>
        <p:nvSpPr>
          <p:cNvPr id="5" name="Marcador de número de diapositiva 4">
            <a:extLst>
              <a:ext uri="{FF2B5EF4-FFF2-40B4-BE49-F238E27FC236}">
                <a16:creationId xmlns:a16="http://schemas.microsoft.com/office/drawing/2014/main" id="{AE2FB9D2-A666-CE4B-F707-82F02694EF33}"/>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7" name="Imagen 6">
            <a:extLst>
              <a:ext uri="{FF2B5EF4-FFF2-40B4-BE49-F238E27FC236}">
                <a16:creationId xmlns:a16="http://schemas.microsoft.com/office/drawing/2014/main" id="{A1C5C552-2F0B-D6BA-F0E8-CC2176E8ED3C}"/>
              </a:ext>
            </a:extLst>
          </p:cNvPr>
          <p:cNvPicPr>
            <a:picLocks noChangeAspect="1"/>
          </p:cNvPicPr>
          <p:nvPr/>
        </p:nvPicPr>
        <p:blipFill>
          <a:blip r:embed="rId2"/>
          <a:stretch>
            <a:fillRect/>
          </a:stretch>
        </p:blipFill>
        <p:spPr>
          <a:xfrm>
            <a:off x="1" y="92480"/>
            <a:ext cx="7192608" cy="2807884"/>
          </a:xfrm>
          <a:prstGeom prst="rect">
            <a:avLst/>
          </a:prstGeom>
        </p:spPr>
      </p:pic>
    </p:spTree>
    <p:extLst>
      <p:ext uri="{BB962C8B-B14F-4D97-AF65-F5344CB8AC3E}">
        <p14:creationId xmlns:p14="http://schemas.microsoft.com/office/powerpoint/2010/main" val="81864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FE9BA7-700F-8369-177C-28D0691C20C8}"/>
              </a:ext>
            </a:extLst>
          </p:cNvPr>
          <p:cNvSpPr>
            <a:spLocks noGrp="1"/>
          </p:cNvSpPr>
          <p:nvPr>
            <p:ph type="title"/>
          </p:nvPr>
        </p:nvSpPr>
        <p:spPr/>
        <p:txBody>
          <a:bodyPr/>
          <a:lstStyle/>
          <a:p>
            <a:r>
              <a:rPr lang="es-MX" dirty="0"/>
              <a:t>Planificación y estimación</a:t>
            </a:r>
          </a:p>
        </p:txBody>
      </p:sp>
      <p:sp>
        <p:nvSpPr>
          <p:cNvPr id="15" name="Marcador de pie de página 14">
            <a:extLst>
              <a:ext uri="{FF2B5EF4-FFF2-40B4-BE49-F238E27FC236}">
                <a16:creationId xmlns:a16="http://schemas.microsoft.com/office/drawing/2014/main" id="{47C2B377-6916-976F-49BD-8804CB1F1F40}"/>
              </a:ext>
            </a:extLst>
          </p:cNvPr>
          <p:cNvSpPr>
            <a:spLocks noGrp="1"/>
          </p:cNvSpPr>
          <p:nvPr>
            <p:ph type="ftr" sz="quarter" idx="37"/>
          </p:nvPr>
        </p:nvSpPr>
        <p:spPr/>
        <p:txBody>
          <a:bodyPr/>
          <a:lstStyle/>
          <a:p>
            <a:r>
              <a:rPr lang="en-US"/>
              <a:t>Presentation Title</a:t>
            </a:r>
            <a:endParaRPr lang="en-US" dirty="0"/>
          </a:p>
        </p:txBody>
      </p:sp>
      <p:sp>
        <p:nvSpPr>
          <p:cNvPr id="16" name="Marcador de número de diapositiva 15">
            <a:extLst>
              <a:ext uri="{FF2B5EF4-FFF2-40B4-BE49-F238E27FC236}">
                <a16:creationId xmlns:a16="http://schemas.microsoft.com/office/drawing/2014/main" id="{4B90C1B9-130C-F49F-8055-E8A69B71B9DE}"/>
              </a:ext>
            </a:extLst>
          </p:cNvPr>
          <p:cNvSpPr>
            <a:spLocks noGrp="1"/>
          </p:cNvSpPr>
          <p:nvPr>
            <p:ph type="sldNum" sz="quarter" idx="38"/>
          </p:nvPr>
        </p:nvSpPr>
        <p:spPr/>
        <p:txBody>
          <a:bodyPr/>
          <a:lstStyle/>
          <a:p>
            <a:fld id="{09A01C0A-2BB6-49E7-91A3-DCB9F9F59583}" type="slidenum">
              <a:rPr lang="en-US" smtClean="0"/>
              <a:pPr/>
              <a:t>11</a:t>
            </a:fld>
            <a:endParaRPr lang="en-US" dirty="0"/>
          </a:p>
        </p:txBody>
      </p:sp>
      <p:pic>
        <p:nvPicPr>
          <p:cNvPr id="18" name="Imagen 17">
            <a:extLst>
              <a:ext uri="{FF2B5EF4-FFF2-40B4-BE49-F238E27FC236}">
                <a16:creationId xmlns:a16="http://schemas.microsoft.com/office/drawing/2014/main" id="{9CE4C451-E9B1-ACE2-DB2D-5695A24DEC40}"/>
              </a:ext>
            </a:extLst>
          </p:cNvPr>
          <p:cNvPicPr>
            <a:picLocks noChangeAspect="1"/>
          </p:cNvPicPr>
          <p:nvPr/>
        </p:nvPicPr>
        <p:blipFill>
          <a:blip r:embed="rId2"/>
          <a:stretch>
            <a:fillRect/>
          </a:stretch>
        </p:blipFill>
        <p:spPr>
          <a:xfrm>
            <a:off x="1219200" y="1528355"/>
            <a:ext cx="9160700" cy="4548230"/>
          </a:xfrm>
          <a:prstGeom prst="rect">
            <a:avLst/>
          </a:prstGeom>
        </p:spPr>
      </p:pic>
    </p:spTree>
    <p:extLst>
      <p:ext uri="{BB962C8B-B14F-4D97-AF65-F5344CB8AC3E}">
        <p14:creationId xmlns:p14="http://schemas.microsoft.com/office/powerpoint/2010/main" val="3918485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496915-8579-E234-E419-9C19C97FF3A1}"/>
              </a:ext>
            </a:extLst>
          </p:cNvPr>
          <p:cNvSpPr>
            <a:spLocks noGrp="1"/>
          </p:cNvSpPr>
          <p:nvPr>
            <p:ph type="title"/>
          </p:nvPr>
        </p:nvSpPr>
        <p:spPr/>
        <p:txBody>
          <a:bodyPr/>
          <a:lstStyle/>
          <a:p>
            <a:r>
              <a:rPr lang="es-MX" dirty="0"/>
              <a:t>Implementación</a:t>
            </a:r>
          </a:p>
        </p:txBody>
      </p:sp>
      <p:sp>
        <p:nvSpPr>
          <p:cNvPr id="15" name="Marcador de pie de página 14">
            <a:extLst>
              <a:ext uri="{FF2B5EF4-FFF2-40B4-BE49-F238E27FC236}">
                <a16:creationId xmlns:a16="http://schemas.microsoft.com/office/drawing/2014/main" id="{F70D8D5C-D979-C69A-F5DE-B9258755C44C}"/>
              </a:ext>
            </a:extLst>
          </p:cNvPr>
          <p:cNvSpPr>
            <a:spLocks noGrp="1"/>
          </p:cNvSpPr>
          <p:nvPr>
            <p:ph type="ftr" sz="quarter" idx="37"/>
          </p:nvPr>
        </p:nvSpPr>
        <p:spPr/>
        <p:txBody>
          <a:bodyPr/>
          <a:lstStyle/>
          <a:p>
            <a:r>
              <a:rPr lang="en-US"/>
              <a:t>Presentation Title</a:t>
            </a:r>
            <a:endParaRPr lang="en-US" dirty="0"/>
          </a:p>
        </p:txBody>
      </p:sp>
      <p:sp>
        <p:nvSpPr>
          <p:cNvPr id="16" name="Marcador de número de diapositiva 15">
            <a:extLst>
              <a:ext uri="{FF2B5EF4-FFF2-40B4-BE49-F238E27FC236}">
                <a16:creationId xmlns:a16="http://schemas.microsoft.com/office/drawing/2014/main" id="{43520428-8B8F-9D3A-3B59-7FF162CEFA49}"/>
              </a:ext>
            </a:extLst>
          </p:cNvPr>
          <p:cNvSpPr>
            <a:spLocks noGrp="1"/>
          </p:cNvSpPr>
          <p:nvPr>
            <p:ph type="sldNum" sz="quarter" idx="38"/>
          </p:nvPr>
        </p:nvSpPr>
        <p:spPr/>
        <p:txBody>
          <a:bodyPr/>
          <a:lstStyle/>
          <a:p>
            <a:fld id="{09A01C0A-2BB6-49E7-91A3-DCB9F9F59583}" type="slidenum">
              <a:rPr lang="en-US" smtClean="0"/>
              <a:pPr/>
              <a:t>12</a:t>
            </a:fld>
            <a:endParaRPr lang="en-US" dirty="0"/>
          </a:p>
        </p:txBody>
      </p:sp>
      <p:pic>
        <p:nvPicPr>
          <p:cNvPr id="22" name="Imagen 21">
            <a:extLst>
              <a:ext uri="{FF2B5EF4-FFF2-40B4-BE49-F238E27FC236}">
                <a16:creationId xmlns:a16="http://schemas.microsoft.com/office/drawing/2014/main" id="{C710AFE0-CB07-2EBB-2CC3-C25F58A3967E}"/>
              </a:ext>
            </a:extLst>
          </p:cNvPr>
          <p:cNvPicPr>
            <a:picLocks noChangeAspect="1"/>
          </p:cNvPicPr>
          <p:nvPr/>
        </p:nvPicPr>
        <p:blipFill>
          <a:blip r:embed="rId2"/>
          <a:stretch>
            <a:fillRect/>
          </a:stretch>
        </p:blipFill>
        <p:spPr>
          <a:xfrm>
            <a:off x="0" y="3276245"/>
            <a:ext cx="5391703" cy="3449914"/>
          </a:xfrm>
          <a:prstGeom prst="rect">
            <a:avLst/>
          </a:prstGeom>
        </p:spPr>
      </p:pic>
      <p:sp>
        <p:nvSpPr>
          <p:cNvPr id="23" name="CuadroTexto 22">
            <a:extLst>
              <a:ext uri="{FF2B5EF4-FFF2-40B4-BE49-F238E27FC236}">
                <a16:creationId xmlns:a16="http://schemas.microsoft.com/office/drawing/2014/main" id="{F5551A81-4207-200C-08BD-30F6B4846594}"/>
              </a:ext>
            </a:extLst>
          </p:cNvPr>
          <p:cNvSpPr txBox="1"/>
          <p:nvPr/>
        </p:nvSpPr>
        <p:spPr>
          <a:xfrm>
            <a:off x="5263115" y="1489755"/>
            <a:ext cx="5952572" cy="4524315"/>
          </a:xfrm>
          <a:prstGeom prst="rect">
            <a:avLst/>
          </a:prstGeom>
          <a:noFill/>
        </p:spPr>
        <p:txBody>
          <a:bodyPr wrap="square" rtlCol="0">
            <a:spAutoFit/>
          </a:bodyPr>
          <a:lstStyle/>
          <a:p>
            <a:r>
              <a:rPr lang="es-MX" dirty="0"/>
              <a:t>En la implementación se cumple con los siguientes procesos:</a:t>
            </a:r>
          </a:p>
          <a:p>
            <a:endParaRPr lang="es-MX" dirty="0"/>
          </a:p>
          <a:p>
            <a:pPr marL="285750" indent="-285750">
              <a:buFont typeface="Arial" panose="020B0604020202020204" pitchFamily="34" charset="0"/>
              <a:buChar char="•"/>
            </a:pPr>
            <a:r>
              <a:rPr lang="es-MX" dirty="0"/>
              <a:t>Crear entregables.</a:t>
            </a:r>
          </a:p>
          <a:p>
            <a:pPr marL="285750" indent="-285750">
              <a:buFont typeface="Arial" panose="020B0604020202020204" pitchFamily="34" charset="0"/>
              <a:buChar char="•"/>
            </a:pPr>
            <a:r>
              <a:rPr lang="es-MX" dirty="0"/>
              <a:t>Realizar </a:t>
            </a:r>
            <a:r>
              <a:rPr lang="es-MX" dirty="0" err="1"/>
              <a:t>daily</a:t>
            </a:r>
            <a:r>
              <a:rPr lang="es-MX" dirty="0"/>
              <a:t> stand-up.</a:t>
            </a:r>
          </a:p>
          <a:p>
            <a:pPr marL="285750" indent="-285750">
              <a:buFont typeface="Arial" panose="020B0604020202020204" pitchFamily="34" charset="0"/>
              <a:buChar char="•"/>
            </a:pPr>
            <a:r>
              <a:rPr lang="es-MX" dirty="0"/>
              <a:t>Refinanciamiento del backlog priorizado del producto.</a:t>
            </a:r>
          </a:p>
          <a:p>
            <a:endParaRPr lang="es-MX" dirty="0"/>
          </a:p>
          <a:p>
            <a:r>
              <a:rPr lang="es-MX" dirty="0"/>
              <a:t>En la fase de implementación o desarrollo no deberían hacerse cambios innecesarios de última hora (se supone que para evitarlo existe una fase de planificación).</a:t>
            </a:r>
          </a:p>
          <a:p>
            <a:endParaRPr lang="es-MX" dirty="0"/>
          </a:p>
          <a:p>
            <a:r>
              <a:rPr lang="es-MX" dirty="0"/>
              <a:t>Eso sí: discútelo primero con el grupo y los </a:t>
            </a:r>
            <a:r>
              <a:rPr lang="es-MX" dirty="0" err="1"/>
              <a:t>stakeholders</a:t>
            </a:r>
            <a:r>
              <a:rPr lang="es-MX" dirty="0"/>
              <a:t>, para que no haya confusiones o malos entendidos.</a:t>
            </a:r>
          </a:p>
        </p:txBody>
      </p:sp>
    </p:spTree>
    <p:extLst>
      <p:ext uri="{BB962C8B-B14F-4D97-AF65-F5344CB8AC3E}">
        <p14:creationId xmlns:p14="http://schemas.microsoft.com/office/powerpoint/2010/main" val="1521209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arcador de pie de página 14">
            <a:extLst>
              <a:ext uri="{FF2B5EF4-FFF2-40B4-BE49-F238E27FC236}">
                <a16:creationId xmlns:a16="http://schemas.microsoft.com/office/drawing/2014/main" id="{F39F4708-66D5-77B9-298B-8000B9F50BBB}"/>
              </a:ext>
            </a:extLst>
          </p:cNvPr>
          <p:cNvSpPr>
            <a:spLocks noGrp="1"/>
          </p:cNvSpPr>
          <p:nvPr>
            <p:ph type="ftr" sz="quarter" idx="37"/>
          </p:nvPr>
        </p:nvSpPr>
        <p:spPr/>
        <p:txBody>
          <a:bodyPr/>
          <a:lstStyle/>
          <a:p>
            <a:r>
              <a:rPr lang="en-US"/>
              <a:t>Presentation Title</a:t>
            </a:r>
            <a:endParaRPr lang="en-US" dirty="0"/>
          </a:p>
        </p:txBody>
      </p:sp>
      <p:sp>
        <p:nvSpPr>
          <p:cNvPr id="16" name="Marcador de número de diapositiva 15">
            <a:extLst>
              <a:ext uri="{FF2B5EF4-FFF2-40B4-BE49-F238E27FC236}">
                <a16:creationId xmlns:a16="http://schemas.microsoft.com/office/drawing/2014/main" id="{67759446-05D5-0209-2EC7-55375B0888E7}"/>
              </a:ext>
            </a:extLst>
          </p:cNvPr>
          <p:cNvSpPr>
            <a:spLocks noGrp="1"/>
          </p:cNvSpPr>
          <p:nvPr>
            <p:ph type="sldNum" sz="quarter" idx="38"/>
          </p:nvPr>
        </p:nvSpPr>
        <p:spPr/>
        <p:txBody>
          <a:bodyPr/>
          <a:lstStyle/>
          <a:p>
            <a:fld id="{09A01C0A-2BB6-49E7-91A3-DCB9F9F59583}" type="slidenum">
              <a:rPr lang="en-US" smtClean="0"/>
              <a:pPr/>
              <a:t>13</a:t>
            </a:fld>
            <a:endParaRPr lang="en-US" dirty="0"/>
          </a:p>
        </p:txBody>
      </p:sp>
      <p:pic>
        <p:nvPicPr>
          <p:cNvPr id="2052" name="Picture 4" descr="Waterfall vs Agile">
            <a:extLst>
              <a:ext uri="{FF2B5EF4-FFF2-40B4-BE49-F238E27FC236}">
                <a16:creationId xmlns:a16="http://schemas.microsoft.com/office/drawing/2014/main" id="{846A514B-B498-99FD-B798-C11FF4019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906" y="215893"/>
            <a:ext cx="8358187" cy="642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43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s-MX" noProof="0" dirty="0"/>
              <a:t>Reuniones scrum</a:t>
            </a:r>
            <a:br>
              <a:rPr lang="es-MX" noProof="0" dirty="0"/>
            </a:br>
            <a:endParaRPr lang="es-MX" noProof="0" dirty="0"/>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s-MX" noProof="0" dirty="0" err="1"/>
              <a:t>Presentation</a:t>
            </a:r>
            <a:r>
              <a:rPr lang="es-MX" noProof="0" dirty="0"/>
              <a:t> </a:t>
            </a:r>
            <a:r>
              <a:rPr lang="es-MX" noProof="0" dirty="0" err="1"/>
              <a:t>Title</a:t>
            </a:r>
            <a:endParaRPr lang="es-MX" noProof="0" dirty="0"/>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s-MX" noProof="0" smtClean="0"/>
              <a:pPr/>
              <a:t>14</a:t>
            </a:fld>
            <a:endParaRPr lang="es-MX" noProof="0" dirty="0"/>
          </a:p>
        </p:txBody>
      </p:sp>
      <p:pic>
        <p:nvPicPr>
          <p:cNvPr id="37" name="Imagen 36">
            <a:extLst>
              <a:ext uri="{FF2B5EF4-FFF2-40B4-BE49-F238E27FC236}">
                <a16:creationId xmlns:a16="http://schemas.microsoft.com/office/drawing/2014/main" id="{C1969C9B-6E82-89DF-C116-8B973164FDE5}"/>
              </a:ext>
            </a:extLst>
          </p:cNvPr>
          <p:cNvPicPr>
            <a:picLocks noChangeAspect="1"/>
          </p:cNvPicPr>
          <p:nvPr/>
        </p:nvPicPr>
        <p:blipFill>
          <a:blip r:embed="rId2"/>
          <a:stretch>
            <a:fillRect/>
          </a:stretch>
        </p:blipFill>
        <p:spPr>
          <a:xfrm>
            <a:off x="1596057" y="1202328"/>
            <a:ext cx="8630854" cy="5306165"/>
          </a:xfrm>
          <a:prstGeom prst="rect">
            <a:avLst/>
          </a:prstGeom>
        </p:spPr>
      </p:pic>
    </p:spTree>
    <p:extLst>
      <p:ext uri="{BB962C8B-B14F-4D97-AF65-F5344CB8AC3E}">
        <p14:creationId xmlns:p14="http://schemas.microsoft.com/office/powerpoint/2010/main" val="1263127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21BA7-E5C4-4FD7-6C9E-DCF6B195B5B8}"/>
              </a:ext>
            </a:extLst>
          </p:cNvPr>
          <p:cNvSpPr>
            <a:spLocks noGrp="1"/>
          </p:cNvSpPr>
          <p:nvPr>
            <p:ph type="title"/>
          </p:nvPr>
        </p:nvSpPr>
        <p:spPr/>
        <p:txBody>
          <a:bodyPr/>
          <a:lstStyle/>
          <a:p>
            <a:r>
              <a:rPr lang="es-MX" noProof="0" dirty="0"/>
              <a:t>Roles scrum</a:t>
            </a:r>
          </a:p>
        </p:txBody>
      </p:sp>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s-MX" noProof="0" dirty="0" err="1"/>
              <a:t>Presentation</a:t>
            </a:r>
            <a:r>
              <a:rPr lang="es-MX" noProof="0" dirty="0"/>
              <a:t> </a:t>
            </a:r>
            <a:r>
              <a:rPr lang="es-MX" noProof="0" dirty="0" err="1"/>
              <a:t>Title</a:t>
            </a:r>
            <a:endParaRPr lang="es-MX" noProof="0" dirty="0"/>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fld id="{09A01C0A-2BB6-49E7-91A3-DCB9F9F59583}" type="slidenum">
              <a:rPr lang="es-MX" noProof="0" smtClean="0"/>
              <a:pPr/>
              <a:t>15</a:t>
            </a:fld>
            <a:endParaRPr lang="es-MX" noProof="0" dirty="0"/>
          </a:p>
        </p:txBody>
      </p:sp>
      <p:pic>
        <p:nvPicPr>
          <p:cNvPr id="60" name="Imagen 59">
            <a:extLst>
              <a:ext uri="{FF2B5EF4-FFF2-40B4-BE49-F238E27FC236}">
                <a16:creationId xmlns:a16="http://schemas.microsoft.com/office/drawing/2014/main" id="{E8408E76-A2AE-54DB-DC98-358C7481EC44}"/>
              </a:ext>
            </a:extLst>
          </p:cNvPr>
          <p:cNvPicPr>
            <a:picLocks noChangeAspect="1"/>
          </p:cNvPicPr>
          <p:nvPr/>
        </p:nvPicPr>
        <p:blipFill>
          <a:blip r:embed="rId3"/>
          <a:stretch>
            <a:fillRect/>
          </a:stretch>
        </p:blipFill>
        <p:spPr>
          <a:xfrm>
            <a:off x="2461705" y="1370832"/>
            <a:ext cx="7268589" cy="5487166"/>
          </a:xfrm>
          <a:prstGeom prst="rect">
            <a:avLst/>
          </a:prstGeom>
        </p:spPr>
      </p:pic>
    </p:spTree>
    <p:extLst>
      <p:ext uri="{BB962C8B-B14F-4D97-AF65-F5344CB8AC3E}">
        <p14:creationId xmlns:p14="http://schemas.microsoft.com/office/powerpoint/2010/main" val="184999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s-MX" noProof="0" dirty="0"/>
              <a:t>AGENDA</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s-MX" noProof="0" dirty="0"/>
              <a:t>Introducción </a:t>
            </a:r>
          </a:p>
          <a:p>
            <a:r>
              <a:rPr lang="es-MX" noProof="0" dirty="0"/>
              <a:t>Metodologías agiles</a:t>
            </a:r>
          </a:p>
          <a:p>
            <a:r>
              <a:rPr lang="es-MX" noProof="0" dirty="0"/>
              <a:t>Conceptos scrum</a:t>
            </a:r>
          </a:p>
          <a:p>
            <a:pPr marL="342900" indent="-342900">
              <a:lnSpc>
                <a:spcPct val="100000"/>
              </a:lnSpc>
              <a:spcBef>
                <a:spcPts val="0"/>
              </a:spcBef>
              <a:buFont typeface="Arial" panose="020B0604020202020204" pitchFamily="34" charset="0"/>
              <a:buChar char="•"/>
            </a:pPr>
            <a:r>
              <a:rPr lang="es-MX" noProof="0" dirty="0"/>
              <a:t>Roles</a:t>
            </a:r>
          </a:p>
          <a:p>
            <a:pPr marL="342900" indent="-342900">
              <a:lnSpc>
                <a:spcPct val="100000"/>
              </a:lnSpc>
              <a:spcBef>
                <a:spcPts val="0"/>
              </a:spcBef>
              <a:buFont typeface="Arial" panose="020B0604020202020204" pitchFamily="34" charset="0"/>
              <a:buChar char="•"/>
            </a:pPr>
            <a:r>
              <a:rPr lang="es-MX" dirty="0"/>
              <a:t>Reuniones</a:t>
            </a:r>
          </a:p>
          <a:p>
            <a:pPr marL="342900" indent="-342900">
              <a:lnSpc>
                <a:spcPct val="100000"/>
              </a:lnSpc>
              <a:spcBef>
                <a:spcPts val="0"/>
              </a:spcBef>
              <a:buFont typeface="Arial" panose="020B0604020202020204" pitchFamily="34" charset="0"/>
              <a:buChar char="•"/>
            </a:pPr>
            <a:r>
              <a:rPr lang="es-MX" noProof="0" dirty="0"/>
              <a:t>artefactos</a:t>
            </a:r>
          </a:p>
          <a:p>
            <a:endParaRPr lang="es-MX" noProof="0"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noProof="0"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noProof="0"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s-MX" noProof="0"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386512" y="1614488"/>
            <a:ext cx="5243512" cy="4364141"/>
          </a:xfrm>
        </p:spPr>
        <p:txBody>
          <a:bodyPr/>
          <a:lstStyle/>
          <a:p>
            <a:pPr algn="just"/>
            <a:r>
              <a:rPr lang="es-MX" noProof="0" dirty="0"/>
              <a:t>Las metodologías ágiles son un enfoque flexible e iterativo para la gestión de proyectos que enfatiza la colaboración, la adaptabilidad y la mejora continua. Se desarrollaron inicialmente para el desarrollo de software, pero se han aplicado a diversas industrias. Las metodologías ágiles, como Scrum y Kanban, dividen el trabajo en ciclos cortos llamados </a:t>
            </a:r>
            <a:r>
              <a:rPr lang="es-MX" noProof="0" dirty="0" err="1"/>
              <a:t>sprints</a:t>
            </a:r>
            <a:r>
              <a:rPr lang="es-MX" noProof="0" dirty="0"/>
              <a:t>, lo que permite a los equipos adaptarse rápidamente a los cambios y mejorar la satisfacción del cliente.</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s-MX" noProof="0" dirty="0"/>
              <a:t>Conceptos básicos scrum</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s-MX" noProof="0" smtClean="0"/>
              <a:pPr/>
              <a:t>3</a:t>
            </a:fld>
            <a:endParaRPr lang="es-MX" noProof="0"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84884" y="585788"/>
            <a:ext cx="6245155" cy="5772147"/>
          </a:xfrm>
        </p:spPr>
        <p:txBody>
          <a:bodyPr/>
          <a:lstStyle/>
          <a:p>
            <a:pPr algn="just"/>
            <a:r>
              <a:rPr lang="es-MX" sz="1400" noProof="0" dirty="0"/>
              <a:t>Scrum es un proceso en el que se aplican de manera regular un conjunto de buenas prácticas para trabajar colaborativamente, en equipo y obtener el mejor resultado posible de proyectos, caracterizado por:</a:t>
            </a:r>
          </a:p>
          <a:p>
            <a:pPr marL="342900" indent="-342900" algn="just">
              <a:buFont typeface="+mj-lt"/>
              <a:buAutoNum type="arabicPeriod"/>
            </a:pPr>
            <a:r>
              <a:rPr lang="es-MX" sz="1400" noProof="0" dirty="0"/>
              <a:t>Adoptar una estrategia de desarrollo incremental, en lugar de la planificación y ejecución completa del producto.</a:t>
            </a:r>
          </a:p>
          <a:p>
            <a:pPr marL="342900" indent="-342900" algn="just">
              <a:buFont typeface="+mj-lt"/>
              <a:buAutoNum type="arabicPeriod"/>
            </a:pPr>
            <a:r>
              <a:rPr lang="es-MX" sz="1400" noProof="0" dirty="0"/>
              <a:t>Basar la calidad del resultado más en el conocimiento tácito de las personas en equipos auto organizados, que en la calidad de los procesos empleados.</a:t>
            </a:r>
          </a:p>
          <a:p>
            <a:pPr marL="342900" indent="-342900" algn="just">
              <a:buFont typeface="+mj-lt"/>
              <a:buAutoNum type="arabicPeriod"/>
            </a:pPr>
            <a:r>
              <a:rPr lang="es-MX" sz="1400" noProof="0" dirty="0"/>
              <a:t>Solapar las diferentes fases del desarrollo, en lugar de realizar una tras otra en un ciclo secuencial o en cascada.</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s-MX" noProof="0" dirty="0" err="1"/>
              <a:t>Presentation</a:t>
            </a:r>
            <a:r>
              <a:rPr lang="es-MX" noProof="0" dirty="0"/>
              <a:t> </a:t>
            </a:r>
            <a:r>
              <a:rPr lang="es-MX" noProof="0" dirty="0" err="1"/>
              <a:t>Title</a:t>
            </a:r>
            <a:endParaRPr lang="es-MX" noProof="0" dirty="0"/>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s-MX" noProof="0" smtClean="0"/>
              <a:pPr/>
              <a:t>4</a:t>
            </a:fld>
            <a:endParaRPr lang="es-MX" noProof="0"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50168" y="2100263"/>
            <a:ext cx="10122632" cy="4190806"/>
          </a:xfrm>
        </p:spPr>
        <p:txBody>
          <a:bodyPr vert="horz" lIns="0" tIns="0" rIns="0" bIns="0" rtlCol="0">
            <a:noAutofit/>
          </a:bodyPr>
          <a:lstStyle/>
          <a:p>
            <a:pPr algn="l">
              <a:lnSpc>
                <a:spcPct val="150000"/>
              </a:lnSpc>
              <a:spcBef>
                <a:spcPts val="1000"/>
              </a:spcBef>
            </a:pPr>
            <a:r>
              <a:rPr lang="es-MX" sz="1800" b="0" spc="0" dirty="0">
                <a:latin typeface="+mn-lt"/>
                <a:ea typeface="+mn-ea"/>
                <a:cs typeface="+mn-cs"/>
              </a:rPr>
              <a:t>1.El desarrollo incremental de los requisitos del proyecto en bloques temporales cortos y fijos.</a:t>
            </a:r>
            <a:br>
              <a:rPr lang="es-MX" sz="1800" b="0" spc="0" dirty="0">
                <a:latin typeface="+mn-lt"/>
                <a:ea typeface="+mn-ea"/>
                <a:cs typeface="+mn-cs"/>
              </a:rPr>
            </a:br>
            <a:r>
              <a:rPr lang="es-MX" sz="1800" b="0" spc="0" dirty="0">
                <a:latin typeface="+mn-lt"/>
                <a:ea typeface="+mn-ea"/>
                <a:cs typeface="+mn-cs"/>
              </a:rPr>
              <a:t>2.Se da prioridad a lo que tiene más valor para el cliente.</a:t>
            </a:r>
            <a:br>
              <a:rPr lang="es-MX" sz="1800" b="0" spc="0" dirty="0">
                <a:latin typeface="+mn-lt"/>
                <a:ea typeface="+mn-ea"/>
                <a:cs typeface="+mn-cs"/>
              </a:rPr>
            </a:br>
            <a:r>
              <a:rPr lang="es-MX" sz="1800" b="0" spc="0" dirty="0">
                <a:latin typeface="+mn-lt"/>
                <a:ea typeface="+mn-ea"/>
                <a:cs typeface="+mn-cs"/>
              </a:rPr>
              <a:t>3.El equipo se sincroniza diariamente y se realizan las adaptaciones necesarias.</a:t>
            </a:r>
            <a:br>
              <a:rPr lang="es-MX" sz="1800" b="0" spc="0" dirty="0">
                <a:latin typeface="+mn-lt"/>
                <a:ea typeface="+mn-ea"/>
                <a:cs typeface="+mn-cs"/>
              </a:rPr>
            </a:br>
            <a:r>
              <a:rPr lang="es-MX" sz="1800" b="0" spc="0" dirty="0">
                <a:latin typeface="+mn-lt"/>
                <a:ea typeface="+mn-ea"/>
                <a:cs typeface="+mn-cs"/>
              </a:rPr>
              <a:t>4.Tras cada iteración (un mes o menos entre cada una) se muestra al cliente el resultado real obtenido, para que este tome las decisiones necesarias en relación con lo observado.</a:t>
            </a:r>
            <a:br>
              <a:rPr lang="es-MX" sz="1800" b="0" spc="0" dirty="0">
                <a:latin typeface="+mn-lt"/>
                <a:ea typeface="+mn-ea"/>
                <a:cs typeface="+mn-cs"/>
              </a:rPr>
            </a:br>
            <a:r>
              <a:rPr lang="es-MX" sz="1800" b="0" spc="0" dirty="0">
                <a:latin typeface="+mn-lt"/>
                <a:ea typeface="+mn-ea"/>
                <a:cs typeface="+mn-cs"/>
              </a:rPr>
              <a:t>5.Se le da la autoridad necesaria al equipo para poder cumplir los requisitos.</a:t>
            </a:r>
            <a:br>
              <a:rPr lang="es-MX" sz="1800" b="0" spc="0" dirty="0">
                <a:latin typeface="+mn-lt"/>
                <a:ea typeface="+mn-ea"/>
                <a:cs typeface="+mn-cs"/>
              </a:rPr>
            </a:br>
            <a:r>
              <a:rPr lang="es-MX" sz="1800" b="0" spc="0" dirty="0">
                <a:latin typeface="+mn-lt"/>
                <a:ea typeface="+mn-ea"/>
                <a:cs typeface="+mn-cs"/>
              </a:rPr>
              <a:t>6.Fijar tiempos máximos para lograr objetivos.</a:t>
            </a:r>
            <a:br>
              <a:rPr lang="es-MX" sz="1800" b="0" spc="0" dirty="0">
                <a:latin typeface="+mn-lt"/>
                <a:ea typeface="+mn-ea"/>
                <a:cs typeface="+mn-cs"/>
              </a:rPr>
            </a:br>
            <a:r>
              <a:rPr lang="es-MX" sz="1800" b="0" spc="0" dirty="0">
                <a:latin typeface="+mn-lt"/>
                <a:ea typeface="+mn-ea"/>
                <a:cs typeface="+mn-cs"/>
              </a:rPr>
              <a:t>7.Equipos pequeños (de 3 a 9 personas cada uno).</a:t>
            </a:r>
            <a:br>
              <a:rPr lang="es-MX" sz="1400" b="0" spc="0" dirty="0">
                <a:latin typeface="+mn-lt"/>
                <a:ea typeface="+mn-ea"/>
                <a:cs typeface="+mn-cs"/>
              </a:rPr>
            </a:br>
            <a:endParaRPr lang="es-MX" sz="1400" b="0" spc="0" dirty="0">
              <a:latin typeface="+mn-lt"/>
              <a:ea typeface="+mn-ea"/>
              <a:cs typeface="+mn-cs"/>
            </a:endParaRP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s-MX" noProof="0" dirty="0" err="1"/>
              <a:t>Presentation</a:t>
            </a:r>
            <a:r>
              <a:rPr lang="es-MX" noProof="0" dirty="0"/>
              <a:t> </a:t>
            </a:r>
            <a:r>
              <a:rPr lang="es-MX" noProof="0" dirty="0" err="1"/>
              <a:t>Title</a:t>
            </a:r>
            <a:endParaRPr lang="es-MX" noProof="0" dirty="0"/>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s-MX" noProof="0" smtClean="0"/>
              <a:pPr/>
              <a:t>5</a:t>
            </a:fld>
            <a:endParaRPr lang="es-MX" noProof="0" dirty="0"/>
          </a:p>
        </p:txBody>
      </p:sp>
      <p:sp>
        <p:nvSpPr>
          <p:cNvPr id="8" name="Title 1">
            <a:extLst>
              <a:ext uri="{FF2B5EF4-FFF2-40B4-BE49-F238E27FC236}">
                <a16:creationId xmlns:a16="http://schemas.microsoft.com/office/drawing/2014/main" id="{165844CA-C414-07F4-E1CB-47DF2D7E7589}"/>
              </a:ext>
            </a:extLst>
          </p:cNvPr>
          <p:cNvSpPr txBox="1">
            <a:spLocks/>
          </p:cNvSpPr>
          <p:nvPr/>
        </p:nvSpPr>
        <p:spPr>
          <a:xfrm>
            <a:off x="1002568" y="942975"/>
            <a:ext cx="10122632" cy="1157288"/>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pPr algn="just">
              <a:lnSpc>
                <a:spcPct val="150000"/>
              </a:lnSpc>
              <a:spcBef>
                <a:spcPts val="1000"/>
              </a:spcBef>
            </a:pPr>
            <a:r>
              <a:rPr lang="es-MX" b="0" spc="0" dirty="0">
                <a:ea typeface="+mn-ea"/>
                <a:cs typeface="+mn-cs"/>
              </a:rPr>
              <a:t>La metodología se basa en:</a:t>
            </a:r>
            <a:br>
              <a:rPr lang="es-MX" b="0" spc="0" dirty="0">
                <a:ea typeface="+mn-ea"/>
                <a:cs typeface="+mn-cs"/>
              </a:rPr>
            </a:br>
            <a:endParaRPr lang="es-MX" b="0" spc="0" dirty="0">
              <a:ea typeface="+mn-ea"/>
              <a:cs typeface="+mn-cs"/>
            </a:endParaRPr>
          </a:p>
        </p:txBody>
      </p:sp>
    </p:spTree>
    <p:extLst>
      <p:ext uri="{BB962C8B-B14F-4D97-AF65-F5344CB8AC3E}">
        <p14:creationId xmlns:p14="http://schemas.microsoft.com/office/powerpoint/2010/main" val="394295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5D9D06-5759-325A-4786-C4E9F1D5159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D881EB5-F5E5-BE9D-4D11-46A435A09F3D}"/>
              </a:ext>
            </a:extLst>
          </p:cNvPr>
          <p:cNvSpPr>
            <a:spLocks noGrp="1"/>
          </p:cNvSpPr>
          <p:nvPr>
            <p:ph sz="half" idx="2"/>
          </p:nvPr>
        </p:nvSpPr>
        <p:spPr/>
        <p:txBody>
          <a:bodyPr/>
          <a:lstStyle/>
          <a:p>
            <a:endParaRPr lang="es-MX"/>
          </a:p>
        </p:txBody>
      </p:sp>
      <p:sp>
        <p:nvSpPr>
          <p:cNvPr id="4" name="Marcador de pie de página 3">
            <a:extLst>
              <a:ext uri="{FF2B5EF4-FFF2-40B4-BE49-F238E27FC236}">
                <a16:creationId xmlns:a16="http://schemas.microsoft.com/office/drawing/2014/main" id="{53F6B7E7-9DB1-66BE-1D2A-3AB9A0E09B62}"/>
              </a:ext>
            </a:extLst>
          </p:cNvPr>
          <p:cNvSpPr>
            <a:spLocks noGrp="1"/>
          </p:cNvSpPr>
          <p:nvPr>
            <p:ph type="ftr" sz="quarter" idx="10"/>
          </p:nvPr>
        </p:nvSpPr>
        <p:spPr/>
        <p:txBody>
          <a:bodyPr/>
          <a:lstStyle/>
          <a:p>
            <a:r>
              <a:rPr lang="en-US"/>
              <a:t>Presentation Title</a:t>
            </a:r>
            <a:endParaRPr lang="en-US" dirty="0"/>
          </a:p>
        </p:txBody>
      </p:sp>
      <p:sp>
        <p:nvSpPr>
          <p:cNvPr id="5" name="Marcador de número de diapositiva 4">
            <a:extLst>
              <a:ext uri="{FF2B5EF4-FFF2-40B4-BE49-F238E27FC236}">
                <a16:creationId xmlns:a16="http://schemas.microsoft.com/office/drawing/2014/main" id="{0332F1E6-2388-67E3-8126-EAB365C4E0C9}"/>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7" name="Imagen 6">
            <a:extLst>
              <a:ext uri="{FF2B5EF4-FFF2-40B4-BE49-F238E27FC236}">
                <a16:creationId xmlns:a16="http://schemas.microsoft.com/office/drawing/2014/main" id="{E41500AA-0A97-7D22-79E5-7B77725CF69F}"/>
              </a:ext>
            </a:extLst>
          </p:cNvPr>
          <p:cNvPicPr>
            <a:picLocks noChangeAspect="1"/>
          </p:cNvPicPr>
          <p:nvPr/>
        </p:nvPicPr>
        <p:blipFill>
          <a:blip r:embed="rId2"/>
          <a:stretch>
            <a:fillRect/>
          </a:stretch>
        </p:blipFill>
        <p:spPr>
          <a:xfrm>
            <a:off x="1095068" y="643971"/>
            <a:ext cx="10001864" cy="5536167"/>
          </a:xfrm>
          <a:prstGeom prst="rect">
            <a:avLst/>
          </a:prstGeom>
        </p:spPr>
      </p:pic>
    </p:spTree>
    <p:extLst>
      <p:ext uri="{BB962C8B-B14F-4D97-AF65-F5344CB8AC3E}">
        <p14:creationId xmlns:p14="http://schemas.microsoft.com/office/powerpoint/2010/main" val="188857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s-MX" noProof="0" dirty="0" err="1"/>
              <a:t>Presentation</a:t>
            </a:r>
            <a:r>
              <a:rPr lang="es-MX" noProof="0" dirty="0"/>
              <a:t> </a:t>
            </a:r>
            <a:r>
              <a:rPr lang="es-MX" noProof="0" dirty="0" err="1"/>
              <a:t>Title</a:t>
            </a:r>
            <a:endParaRPr lang="es-MX" noProof="0" dirty="0"/>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s-MX" noProof="0" smtClean="0"/>
              <a:pPr/>
              <a:t>7</a:t>
            </a:fld>
            <a:endParaRPr lang="es-MX" noProof="0" dirty="0"/>
          </a:p>
        </p:txBody>
      </p:sp>
      <p:pic>
        <p:nvPicPr>
          <p:cNvPr id="9" name="Imagen 8">
            <a:extLst>
              <a:ext uri="{FF2B5EF4-FFF2-40B4-BE49-F238E27FC236}">
                <a16:creationId xmlns:a16="http://schemas.microsoft.com/office/drawing/2014/main" id="{3DD34F3A-6EAF-C9D5-3533-961979D4987F}"/>
              </a:ext>
            </a:extLst>
          </p:cNvPr>
          <p:cNvPicPr>
            <a:picLocks noChangeAspect="1"/>
          </p:cNvPicPr>
          <p:nvPr/>
        </p:nvPicPr>
        <p:blipFill>
          <a:blip r:embed="rId2"/>
          <a:stretch>
            <a:fillRect/>
          </a:stretch>
        </p:blipFill>
        <p:spPr>
          <a:xfrm>
            <a:off x="1305914" y="733110"/>
            <a:ext cx="9357841" cy="5681975"/>
          </a:xfrm>
          <a:prstGeom prst="rect">
            <a:avLst/>
          </a:prstGeom>
        </p:spPr>
      </p:pic>
    </p:spTree>
    <p:extLst>
      <p:ext uri="{BB962C8B-B14F-4D97-AF65-F5344CB8AC3E}">
        <p14:creationId xmlns:p14="http://schemas.microsoft.com/office/powerpoint/2010/main" val="157209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A025C5-B962-F6B6-AB6B-F312DFA62FB9}"/>
              </a:ext>
            </a:extLst>
          </p:cNvPr>
          <p:cNvSpPr>
            <a:spLocks noGrp="1"/>
          </p:cNvSpPr>
          <p:nvPr>
            <p:ph type="title"/>
          </p:nvPr>
        </p:nvSpPr>
        <p:spPr/>
        <p:txBody>
          <a:bodyPr/>
          <a:lstStyle/>
          <a:p>
            <a:r>
              <a:rPr lang="es-MX" dirty="0"/>
              <a:t>Fases del scrum</a:t>
            </a:r>
          </a:p>
        </p:txBody>
      </p:sp>
      <p:pic>
        <p:nvPicPr>
          <p:cNvPr id="18" name="Marcador de posición de imagen 17">
            <a:extLst>
              <a:ext uri="{FF2B5EF4-FFF2-40B4-BE49-F238E27FC236}">
                <a16:creationId xmlns:a16="http://schemas.microsoft.com/office/drawing/2014/main" id="{49EC38E5-5CE0-3E77-702E-76F8C00D9BAF}"/>
              </a:ext>
            </a:extLst>
          </p:cNvPr>
          <p:cNvPicPr>
            <a:picLocks noGrp="1" noChangeAspect="1"/>
          </p:cNvPicPr>
          <p:nvPr>
            <p:ph type="pic" sz="quarter" idx="13"/>
          </p:nvPr>
        </p:nvPicPr>
        <p:blipFill>
          <a:blip r:embed="rId2"/>
          <a:srcRect l="18270" r="18270"/>
          <a:stretch>
            <a:fillRect/>
          </a:stretch>
        </p:blipFill>
        <p:spPr/>
      </p:pic>
      <p:sp>
        <p:nvSpPr>
          <p:cNvPr id="4" name="Marcador de texto 3">
            <a:extLst>
              <a:ext uri="{FF2B5EF4-FFF2-40B4-BE49-F238E27FC236}">
                <a16:creationId xmlns:a16="http://schemas.microsoft.com/office/drawing/2014/main" id="{51E285DC-A362-223B-DFCB-33953212D8EC}"/>
              </a:ext>
            </a:extLst>
          </p:cNvPr>
          <p:cNvSpPr>
            <a:spLocks noGrp="1"/>
          </p:cNvSpPr>
          <p:nvPr>
            <p:ph type="body" sz="quarter" idx="17"/>
          </p:nvPr>
        </p:nvSpPr>
        <p:spPr/>
        <p:txBody>
          <a:bodyPr/>
          <a:lstStyle/>
          <a:p>
            <a:r>
              <a:rPr lang="es-MX" dirty="0"/>
              <a:t>Inicio</a:t>
            </a:r>
          </a:p>
        </p:txBody>
      </p:sp>
      <p:sp>
        <p:nvSpPr>
          <p:cNvPr id="5" name="Marcador de texto 4">
            <a:extLst>
              <a:ext uri="{FF2B5EF4-FFF2-40B4-BE49-F238E27FC236}">
                <a16:creationId xmlns:a16="http://schemas.microsoft.com/office/drawing/2014/main" id="{B0695559-4D40-0ADC-4FCC-A382416E4DFC}"/>
              </a:ext>
            </a:extLst>
          </p:cNvPr>
          <p:cNvSpPr>
            <a:spLocks noGrp="1"/>
          </p:cNvSpPr>
          <p:nvPr>
            <p:ph type="body" sz="quarter" idx="18"/>
          </p:nvPr>
        </p:nvSpPr>
        <p:spPr/>
        <p:txBody>
          <a:bodyPr/>
          <a:lstStyle/>
          <a:p>
            <a:endParaRPr lang="es-MX" dirty="0"/>
          </a:p>
        </p:txBody>
      </p:sp>
      <p:pic>
        <p:nvPicPr>
          <p:cNvPr id="20" name="Marcador de posición de imagen 19">
            <a:extLst>
              <a:ext uri="{FF2B5EF4-FFF2-40B4-BE49-F238E27FC236}">
                <a16:creationId xmlns:a16="http://schemas.microsoft.com/office/drawing/2014/main" id="{09E0131F-FAB3-794D-550D-F0F6892ADD58}"/>
              </a:ext>
            </a:extLst>
          </p:cNvPr>
          <p:cNvPicPr>
            <a:picLocks noGrp="1" noChangeAspect="1"/>
          </p:cNvPicPr>
          <p:nvPr>
            <p:ph type="pic" sz="quarter" idx="26"/>
          </p:nvPr>
        </p:nvPicPr>
        <p:blipFill>
          <a:blip r:embed="rId3"/>
          <a:srcRect l="12142" r="12142"/>
          <a:stretch>
            <a:fillRect/>
          </a:stretch>
        </p:blipFill>
        <p:spPr/>
      </p:pic>
      <p:sp>
        <p:nvSpPr>
          <p:cNvPr id="7" name="Marcador de texto 6">
            <a:extLst>
              <a:ext uri="{FF2B5EF4-FFF2-40B4-BE49-F238E27FC236}">
                <a16:creationId xmlns:a16="http://schemas.microsoft.com/office/drawing/2014/main" id="{8A44B612-B0E3-E6B3-2FEA-ADFBD7BE3A8F}"/>
              </a:ext>
            </a:extLst>
          </p:cNvPr>
          <p:cNvSpPr>
            <a:spLocks noGrp="1"/>
          </p:cNvSpPr>
          <p:nvPr>
            <p:ph type="body" sz="quarter" idx="34"/>
          </p:nvPr>
        </p:nvSpPr>
        <p:spPr/>
        <p:txBody>
          <a:bodyPr/>
          <a:lstStyle/>
          <a:p>
            <a:r>
              <a:rPr lang="es-MX" dirty="0"/>
              <a:t>Planificación y estimación</a:t>
            </a:r>
          </a:p>
        </p:txBody>
      </p:sp>
      <p:sp>
        <p:nvSpPr>
          <p:cNvPr id="8" name="Marcador de texto 7">
            <a:extLst>
              <a:ext uri="{FF2B5EF4-FFF2-40B4-BE49-F238E27FC236}">
                <a16:creationId xmlns:a16="http://schemas.microsoft.com/office/drawing/2014/main" id="{E9607089-82DD-D090-836A-D7A81F7D285F}"/>
              </a:ext>
            </a:extLst>
          </p:cNvPr>
          <p:cNvSpPr>
            <a:spLocks noGrp="1"/>
          </p:cNvSpPr>
          <p:nvPr>
            <p:ph type="body" sz="quarter" idx="29"/>
          </p:nvPr>
        </p:nvSpPr>
        <p:spPr/>
        <p:txBody>
          <a:bodyPr/>
          <a:lstStyle/>
          <a:p>
            <a:endParaRPr lang="es-MX"/>
          </a:p>
        </p:txBody>
      </p:sp>
      <p:pic>
        <p:nvPicPr>
          <p:cNvPr id="22" name="Marcador de posición de imagen 21">
            <a:extLst>
              <a:ext uri="{FF2B5EF4-FFF2-40B4-BE49-F238E27FC236}">
                <a16:creationId xmlns:a16="http://schemas.microsoft.com/office/drawing/2014/main" id="{251529CD-DE14-CC3E-9748-60463AFD10EA}"/>
              </a:ext>
            </a:extLst>
          </p:cNvPr>
          <p:cNvPicPr>
            <a:picLocks noGrp="1" noChangeAspect="1"/>
          </p:cNvPicPr>
          <p:nvPr>
            <p:ph type="pic" sz="quarter" idx="27"/>
          </p:nvPr>
        </p:nvPicPr>
        <p:blipFill>
          <a:blip r:embed="rId4"/>
          <a:srcRect l="19714" r="19714"/>
          <a:stretch>
            <a:fillRect/>
          </a:stretch>
        </p:blipFill>
        <p:spPr/>
      </p:pic>
      <p:sp>
        <p:nvSpPr>
          <p:cNvPr id="10" name="Marcador de texto 9">
            <a:extLst>
              <a:ext uri="{FF2B5EF4-FFF2-40B4-BE49-F238E27FC236}">
                <a16:creationId xmlns:a16="http://schemas.microsoft.com/office/drawing/2014/main" id="{58B76490-C043-495A-363C-B0F682F1A0DA}"/>
              </a:ext>
            </a:extLst>
          </p:cNvPr>
          <p:cNvSpPr>
            <a:spLocks noGrp="1"/>
          </p:cNvSpPr>
          <p:nvPr>
            <p:ph type="body" sz="quarter" idx="35"/>
          </p:nvPr>
        </p:nvSpPr>
        <p:spPr/>
        <p:txBody>
          <a:bodyPr/>
          <a:lstStyle/>
          <a:p>
            <a:r>
              <a:rPr lang="es-MX" dirty="0"/>
              <a:t>Implementación</a:t>
            </a:r>
          </a:p>
        </p:txBody>
      </p:sp>
      <p:sp>
        <p:nvSpPr>
          <p:cNvPr id="11" name="Marcador de texto 10">
            <a:extLst>
              <a:ext uri="{FF2B5EF4-FFF2-40B4-BE49-F238E27FC236}">
                <a16:creationId xmlns:a16="http://schemas.microsoft.com/office/drawing/2014/main" id="{5CEA65E7-36D6-D6A5-47ED-669AE73ADF25}"/>
              </a:ext>
            </a:extLst>
          </p:cNvPr>
          <p:cNvSpPr>
            <a:spLocks noGrp="1"/>
          </p:cNvSpPr>
          <p:nvPr>
            <p:ph type="body" sz="quarter" idx="31"/>
          </p:nvPr>
        </p:nvSpPr>
        <p:spPr/>
        <p:txBody>
          <a:bodyPr/>
          <a:lstStyle/>
          <a:p>
            <a:endParaRPr lang="es-MX"/>
          </a:p>
        </p:txBody>
      </p:sp>
      <p:pic>
        <p:nvPicPr>
          <p:cNvPr id="24" name="Marcador de posición de imagen 23">
            <a:extLst>
              <a:ext uri="{FF2B5EF4-FFF2-40B4-BE49-F238E27FC236}">
                <a16:creationId xmlns:a16="http://schemas.microsoft.com/office/drawing/2014/main" id="{D9FC7649-EF4D-5C67-89ED-BD891A1C433D}"/>
              </a:ext>
            </a:extLst>
          </p:cNvPr>
          <p:cNvPicPr>
            <a:picLocks noGrp="1" noChangeAspect="1"/>
          </p:cNvPicPr>
          <p:nvPr>
            <p:ph type="pic" sz="quarter" idx="25"/>
          </p:nvPr>
        </p:nvPicPr>
        <p:blipFill>
          <a:blip r:embed="rId5"/>
          <a:srcRect l="30262" r="30262"/>
          <a:stretch>
            <a:fillRect/>
          </a:stretch>
        </p:blipFill>
        <p:spPr/>
      </p:pic>
      <p:sp>
        <p:nvSpPr>
          <p:cNvPr id="13" name="Marcador de texto 12">
            <a:extLst>
              <a:ext uri="{FF2B5EF4-FFF2-40B4-BE49-F238E27FC236}">
                <a16:creationId xmlns:a16="http://schemas.microsoft.com/office/drawing/2014/main" id="{282D6EE1-1AC7-517D-CF5F-0E1A6A0E1520}"/>
              </a:ext>
            </a:extLst>
          </p:cNvPr>
          <p:cNvSpPr>
            <a:spLocks noGrp="1"/>
          </p:cNvSpPr>
          <p:nvPr>
            <p:ph type="body" sz="quarter" idx="36"/>
          </p:nvPr>
        </p:nvSpPr>
        <p:spPr/>
        <p:txBody>
          <a:bodyPr/>
          <a:lstStyle/>
          <a:p>
            <a:r>
              <a:rPr lang="es-MX" dirty="0"/>
              <a:t>Revisión y retrospectiva</a:t>
            </a:r>
          </a:p>
        </p:txBody>
      </p:sp>
      <p:sp>
        <p:nvSpPr>
          <p:cNvPr id="14" name="Marcador de texto 13">
            <a:extLst>
              <a:ext uri="{FF2B5EF4-FFF2-40B4-BE49-F238E27FC236}">
                <a16:creationId xmlns:a16="http://schemas.microsoft.com/office/drawing/2014/main" id="{65271C09-6A66-4530-BDB7-9FC2C806DC79}"/>
              </a:ext>
            </a:extLst>
          </p:cNvPr>
          <p:cNvSpPr>
            <a:spLocks noGrp="1"/>
          </p:cNvSpPr>
          <p:nvPr>
            <p:ph type="body" sz="quarter" idx="33"/>
          </p:nvPr>
        </p:nvSpPr>
        <p:spPr/>
        <p:txBody>
          <a:bodyPr/>
          <a:lstStyle/>
          <a:p>
            <a:endParaRPr lang="es-MX"/>
          </a:p>
        </p:txBody>
      </p:sp>
      <p:sp>
        <p:nvSpPr>
          <p:cNvPr id="15" name="Marcador de pie de página 14">
            <a:extLst>
              <a:ext uri="{FF2B5EF4-FFF2-40B4-BE49-F238E27FC236}">
                <a16:creationId xmlns:a16="http://schemas.microsoft.com/office/drawing/2014/main" id="{2B8D6692-56C4-A598-AB03-EF10843B4BC8}"/>
              </a:ext>
            </a:extLst>
          </p:cNvPr>
          <p:cNvSpPr>
            <a:spLocks noGrp="1"/>
          </p:cNvSpPr>
          <p:nvPr>
            <p:ph type="ftr" sz="quarter" idx="37"/>
          </p:nvPr>
        </p:nvSpPr>
        <p:spPr/>
        <p:txBody>
          <a:bodyPr/>
          <a:lstStyle/>
          <a:p>
            <a:r>
              <a:rPr lang="en-US"/>
              <a:t>Presentation Title</a:t>
            </a:r>
            <a:endParaRPr lang="en-US" dirty="0"/>
          </a:p>
        </p:txBody>
      </p:sp>
      <p:sp>
        <p:nvSpPr>
          <p:cNvPr id="16" name="Marcador de número de diapositiva 15">
            <a:extLst>
              <a:ext uri="{FF2B5EF4-FFF2-40B4-BE49-F238E27FC236}">
                <a16:creationId xmlns:a16="http://schemas.microsoft.com/office/drawing/2014/main" id="{0E31B02F-4DFB-44CA-DCEC-65DB368D2556}"/>
              </a:ext>
            </a:extLst>
          </p:cNvPr>
          <p:cNvSpPr>
            <a:spLocks noGrp="1"/>
          </p:cNvSpPr>
          <p:nvPr>
            <p:ph type="sldNum" sz="quarter" idx="38"/>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2951626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5FA3D-A42C-DD30-BF9C-A32B5479BDE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07F23D-A666-A04E-041A-A97A797D6702}"/>
              </a:ext>
            </a:extLst>
          </p:cNvPr>
          <p:cNvSpPr>
            <a:spLocks noGrp="1"/>
          </p:cNvSpPr>
          <p:nvPr>
            <p:ph type="title"/>
          </p:nvPr>
        </p:nvSpPr>
        <p:spPr/>
        <p:txBody>
          <a:bodyPr/>
          <a:lstStyle/>
          <a:p>
            <a:r>
              <a:rPr lang="es-MX" noProof="0" dirty="0" err="1">
                <a:solidFill>
                  <a:schemeClr val="bg1"/>
                </a:solidFill>
              </a:rPr>
              <a:t>INicio</a:t>
            </a:r>
            <a:endParaRPr lang="es-MX" noProof="0" dirty="0">
              <a:solidFill>
                <a:schemeClr val="bg1"/>
              </a:solidFill>
            </a:endParaRPr>
          </a:p>
        </p:txBody>
      </p:sp>
      <p:pic>
        <p:nvPicPr>
          <p:cNvPr id="15" name="Picture Placeholder 14" descr="White modern architecture">
            <a:extLst>
              <a:ext uri="{FF2B5EF4-FFF2-40B4-BE49-F238E27FC236}">
                <a16:creationId xmlns:a16="http://schemas.microsoft.com/office/drawing/2014/main" id="{F7437ADD-A00F-008E-445B-6B36F7D8DF5C}"/>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02D3D040-4B3B-8C4A-B952-58EF2CF956C9}"/>
              </a:ext>
            </a:extLst>
          </p:cNvPr>
          <p:cNvSpPr>
            <a:spLocks noGrp="1"/>
          </p:cNvSpPr>
          <p:nvPr>
            <p:ph type="body" idx="1"/>
          </p:nvPr>
        </p:nvSpPr>
        <p:spPr>
          <a:xfrm>
            <a:off x="6386512" y="1614488"/>
            <a:ext cx="5243512" cy="4364141"/>
          </a:xfrm>
        </p:spPr>
        <p:txBody>
          <a:bodyPr/>
          <a:lstStyle/>
          <a:p>
            <a:pPr algn="just"/>
            <a:r>
              <a:rPr lang="es-MX" noProof="0" dirty="0"/>
              <a:t>La primera fase se encarga de estudiar y analizar el proyecto identificando las necesidades básicas del sprint.</a:t>
            </a:r>
          </a:p>
          <a:p>
            <a:pPr algn="just"/>
            <a:r>
              <a:rPr lang="es-MX" noProof="0" dirty="0"/>
              <a:t>En el contexto de las metodologías ágiles, un sprint es un </a:t>
            </a:r>
            <a:r>
              <a:rPr lang="es-MX" noProof="0" dirty="0" err="1"/>
              <a:t>mini-proyecto</a:t>
            </a:r>
            <a:r>
              <a:rPr lang="es-MX" noProof="0" dirty="0"/>
              <a:t> con una duración no mayor a un mes que se interconecta con otros </a:t>
            </a:r>
            <a:r>
              <a:rPr lang="es-MX" noProof="0" dirty="0" err="1"/>
              <a:t>mini-proyectos</a:t>
            </a:r>
            <a:r>
              <a:rPr lang="es-MX" noProof="0" dirty="0"/>
              <a:t> para dirigirnos a los objetivos generales y específicos del proyecto general.</a:t>
            </a:r>
          </a:p>
        </p:txBody>
      </p:sp>
      <p:sp>
        <p:nvSpPr>
          <p:cNvPr id="11" name="Footer Placeholder 10">
            <a:extLst>
              <a:ext uri="{FF2B5EF4-FFF2-40B4-BE49-F238E27FC236}">
                <a16:creationId xmlns:a16="http://schemas.microsoft.com/office/drawing/2014/main" id="{7A62A5E5-C7EB-7FF7-8EFD-6888747651E7}"/>
              </a:ext>
            </a:extLst>
          </p:cNvPr>
          <p:cNvSpPr>
            <a:spLocks noGrp="1"/>
          </p:cNvSpPr>
          <p:nvPr>
            <p:ph type="ftr" sz="quarter" idx="12"/>
          </p:nvPr>
        </p:nvSpPr>
        <p:spPr/>
        <p:txBody>
          <a:bodyPr/>
          <a:lstStyle/>
          <a:p>
            <a:r>
              <a:rPr lang="es-MX" noProof="0" dirty="0"/>
              <a:t>Conceptos básicos scrum</a:t>
            </a:r>
          </a:p>
        </p:txBody>
      </p:sp>
      <p:sp>
        <p:nvSpPr>
          <p:cNvPr id="12" name="Slide Number Placeholder 11">
            <a:extLst>
              <a:ext uri="{FF2B5EF4-FFF2-40B4-BE49-F238E27FC236}">
                <a16:creationId xmlns:a16="http://schemas.microsoft.com/office/drawing/2014/main" id="{D7A266CC-9AFC-79CD-854A-3E64453F77A1}"/>
              </a:ext>
            </a:extLst>
          </p:cNvPr>
          <p:cNvSpPr>
            <a:spLocks noGrp="1"/>
          </p:cNvSpPr>
          <p:nvPr>
            <p:ph type="sldNum" sz="quarter" idx="13"/>
          </p:nvPr>
        </p:nvSpPr>
        <p:spPr/>
        <p:txBody>
          <a:bodyPr/>
          <a:lstStyle/>
          <a:p>
            <a:fld id="{09A01C0A-2BB6-49E7-91A3-DCB9F9F59583}" type="slidenum">
              <a:rPr lang="es-MX" noProof="0" smtClean="0"/>
              <a:pPr/>
              <a:t>9</a:t>
            </a:fld>
            <a:endParaRPr lang="es-MX" noProof="0" dirty="0"/>
          </a:p>
        </p:txBody>
      </p:sp>
      <p:sp>
        <p:nvSpPr>
          <p:cNvPr id="4" name="Text Placeholder 1">
            <a:extLst>
              <a:ext uri="{FF2B5EF4-FFF2-40B4-BE49-F238E27FC236}">
                <a16:creationId xmlns:a16="http://schemas.microsoft.com/office/drawing/2014/main" id="{7CB7FDED-6D3D-4996-468C-298F2A4B4B58}"/>
              </a:ext>
            </a:extLst>
          </p:cNvPr>
          <p:cNvSpPr txBox="1">
            <a:spLocks/>
          </p:cNvSpPr>
          <p:nvPr/>
        </p:nvSpPr>
        <p:spPr>
          <a:xfrm>
            <a:off x="1040435" y="3744000"/>
            <a:ext cx="2576513" cy="1695258"/>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18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000" b="0" i="0" kern="1200">
                <a:solidFill>
                  <a:schemeClr val="tx1">
                    <a:tint val="75000"/>
                  </a:schemeClr>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1800" b="0" i="0" kern="1200">
                <a:solidFill>
                  <a:schemeClr val="tx1">
                    <a:tint val="75000"/>
                  </a:schemeClr>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600" b="0" i="0" kern="1200">
                <a:solidFill>
                  <a:schemeClr val="tx1">
                    <a:tint val="75000"/>
                  </a:schemeClr>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600" b="0" i="0" kern="1200">
                <a:solidFill>
                  <a:schemeClr val="tx1">
                    <a:tint val="75000"/>
                  </a:schemeClr>
                </a:solidFill>
                <a:latin typeface="Avenir Next LT Pro" panose="020B0504020202020204" pitchFamily="34"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just"/>
            <a:r>
              <a:rPr lang="es-MX" dirty="0"/>
              <a:t>¿Qué quiero?</a:t>
            </a:r>
          </a:p>
          <a:p>
            <a:pPr algn="just"/>
            <a:r>
              <a:rPr lang="es-MX" dirty="0"/>
              <a:t>¿Cómo lo quiero?</a:t>
            </a:r>
          </a:p>
          <a:p>
            <a:pPr algn="just"/>
            <a:r>
              <a:rPr lang="es-MX" dirty="0"/>
              <a:t>¿Cuándo lo quiero?</a:t>
            </a:r>
          </a:p>
        </p:txBody>
      </p:sp>
    </p:spTree>
    <p:extLst>
      <p:ext uri="{BB962C8B-B14F-4D97-AF65-F5344CB8AC3E}">
        <p14:creationId xmlns:p14="http://schemas.microsoft.com/office/powerpoint/2010/main" val="2421288493"/>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TM34357351</Template>
  <TotalTime>0</TotalTime>
  <Words>539</Words>
  <Application>Microsoft Office PowerPoint</Application>
  <PresentationFormat>Panorámica</PresentationFormat>
  <Paragraphs>69</Paragraphs>
  <Slides>15</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Arial Black</vt:lpstr>
      <vt:lpstr>Avenir Next LT Pro</vt:lpstr>
      <vt:lpstr>Calibri</vt:lpstr>
      <vt:lpstr>Office Theme</vt:lpstr>
      <vt:lpstr>Conceptos básicos scrum</vt:lpstr>
      <vt:lpstr>AGENDA</vt:lpstr>
      <vt:lpstr>INTRO</vt:lpstr>
      <vt:lpstr>Presentación de PowerPoint</vt:lpstr>
      <vt:lpstr>1.El desarrollo incremental de los requisitos del proyecto en bloques temporales cortos y fijos. 2.Se da prioridad a lo que tiene más valor para el cliente. 3.El equipo se sincroniza diariamente y se realizan las adaptaciones necesarias. 4.Tras cada iteración (un mes o menos entre cada una) se muestra al cliente el resultado real obtenido, para que este tome las decisiones necesarias en relación con lo observado. 5.Se le da la autoridad necesaria al equipo para poder cumplir los requisitos. 6.Fijar tiempos máximos para lograr objetivos. 7.Equipos pequeños (de 3 a 9 personas cada uno). </vt:lpstr>
      <vt:lpstr>Presentación de PowerPoint</vt:lpstr>
      <vt:lpstr>Presentación de PowerPoint</vt:lpstr>
      <vt:lpstr>Fases del scrum</vt:lpstr>
      <vt:lpstr>INicio</vt:lpstr>
      <vt:lpstr>Presentación de PowerPoint</vt:lpstr>
      <vt:lpstr>Planificación y estimación</vt:lpstr>
      <vt:lpstr>Implementación</vt:lpstr>
      <vt:lpstr>Presentación de PowerPoint</vt:lpstr>
      <vt:lpstr>Reuniones scrum </vt:lpstr>
      <vt:lpstr>Roles scrum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2022-06-22T01:10:31Z</dcterms:created>
  <dcterms:modified xsi:type="dcterms:W3CDTF">2025-03-04T03:56:48Z</dcterms:modified>
</cp:coreProperties>
</file>